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44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673C7-B70B-456C-81EC-D056E23D8097}" type="datetimeFigureOut">
              <a:rPr lang="uk-UA" smtClean="0"/>
              <a:pPr/>
              <a:t>12.01.2024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D48C1-E869-480E-8D59-42B81A714F9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5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2546-B560-49EE-9B9B-461C564DF760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E506-3E0D-496A-9281-D2C387801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938C-AB60-44E6-9111-9A39B56E06FD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E506-3E0D-496A-9281-D2C387801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235D-5AC8-48BF-8F7A-E42F48DB52F8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E506-3E0D-496A-9281-D2C387801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9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FD1C-7DA6-4E45-898F-BDAB7E955198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FD0B1-EDDA-47EA-A4D0-2DCE3FB432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5D46-569F-464C-942E-DB251499E8C1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E506-3E0D-496A-9281-D2C387801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4020-E4F4-498E-A26C-8521AAF45D96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E506-3E0D-496A-9281-D2C387801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3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BE25-2465-4A60-8F4D-3746CE89A53A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E506-3E0D-496A-9281-D2C387801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1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151F-EC0A-4161-8B14-7D3E8B2EC785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E506-3E0D-496A-9281-D2C387801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8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86F4-0C38-4312-885B-743556461E7A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E506-3E0D-496A-9281-D2C387801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9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61D4-905A-43F5-9E14-B892D895294B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E506-3E0D-496A-9281-D2C387801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9142-38A0-42B7-BD03-802B40E98DCB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E506-3E0D-496A-9281-D2C387801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5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4C12D-C688-4EBF-933E-DDCE6A6F44E4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09314" y="6549344"/>
            <a:ext cx="1123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2"/>
                </a:solidFill>
              </a:defRPr>
            </a:lvl1pPr>
          </a:lstStyle>
          <a:p>
            <a:fld id="{E949E506-3E0D-496A-9281-D2C387801C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3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149" y="468967"/>
            <a:ext cx="10467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90825" algn="l"/>
              </a:tabLst>
            </a:pPr>
            <a:r>
              <a:rPr lang="uk-UA" sz="1600" b="1" dirty="0" smtClean="0">
                <a:solidFill>
                  <a:srgbClr val="53247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22БП049-01  </a:t>
            </a:r>
            <a:r>
              <a:rPr lang="uk-UA" sz="1600" b="1" dirty="0" smtClean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solidFill>
                  <a:srgbClr val="131C4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Сучасні технології дослідження наявної стратегічної та критичної мінеральної сировини для забезпечення об’єктивної оцінки її якості</a:t>
            </a:r>
            <a:r>
              <a:rPr lang="uk-UA" sz="1600" b="1" dirty="0" smtClean="0">
                <a:solidFill>
                  <a:srgbClr val="131C4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br>
              <a:rPr lang="uk-UA" sz="1600" b="1" dirty="0" smtClean="0">
                <a:solidFill>
                  <a:srgbClr val="131C4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uk-UA" altLang="ru-RU" sz="1600" b="1" dirty="0" smtClean="0">
                <a:solidFill>
                  <a:srgbClr val="131C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Науковий керівник:</a:t>
            </a:r>
            <a:r>
              <a:rPr lang="uk-UA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д. </a:t>
            </a:r>
            <a:r>
              <a:rPr lang="uk-U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геол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наук Сергій ШНЮКОВ</a:t>
            </a:r>
            <a:endParaRPr lang="ru-RU" sz="1600" b="1" dirty="0">
              <a:solidFill>
                <a:srgbClr val="5324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Rectangle 1"/>
          <p:cNvSpPr>
            <a:spLocks noChangeArrowheads="1"/>
          </p:cNvSpPr>
          <p:nvPr/>
        </p:nvSpPr>
        <p:spPr bwMode="auto">
          <a:xfrm>
            <a:off x="365198" y="1353916"/>
            <a:ext cx="40447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9pPr>
          </a:lstStyle>
          <a:p>
            <a:r>
              <a:rPr lang="uk-UA" altLang="uk-UA" sz="1200" b="1" dirty="0">
                <a:solidFill>
                  <a:srgbClr val="C00000"/>
                </a:solidFill>
                <a:cs typeface="Arial" panose="020B0604020202020204" pitchFamily="34" charset="0"/>
              </a:rPr>
              <a:t>Фінансування:</a:t>
            </a:r>
          </a:p>
          <a:p>
            <a:r>
              <a:rPr lang="uk-UA" altLang="uk-UA" sz="1200" b="1" dirty="0" smtClean="0">
                <a:solidFill>
                  <a:srgbClr val="131C46"/>
                </a:solidFill>
                <a:cs typeface="Arial" panose="020B0604020202020204" pitchFamily="34" charset="0"/>
              </a:rPr>
              <a:t>Загальний фонд:    </a:t>
            </a:r>
            <a:r>
              <a:rPr lang="uk-UA" altLang="uk-UA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1894,21 тис. грн </a:t>
            </a:r>
          </a:p>
          <a:p>
            <a:r>
              <a:rPr lang="uk-UA" altLang="uk-UA" sz="1200" b="1" dirty="0" smtClean="0">
                <a:solidFill>
                  <a:srgbClr val="131C46"/>
                </a:solidFill>
                <a:cs typeface="Arial" panose="020B0604020202020204" pitchFamily="34" charset="0"/>
              </a:rPr>
              <a:t>Спеціальний </a:t>
            </a:r>
            <a:r>
              <a:rPr lang="uk-UA" altLang="uk-UA" sz="1200" b="1" dirty="0">
                <a:solidFill>
                  <a:srgbClr val="131C46"/>
                </a:solidFill>
                <a:cs typeface="Arial" panose="020B0604020202020204" pitchFamily="34" charset="0"/>
              </a:rPr>
              <a:t>фонд </a:t>
            </a:r>
            <a:r>
              <a:rPr lang="uk-UA" altLang="uk-UA" sz="1200" i="1" dirty="0">
                <a:cs typeface="Arial" panose="020B0604020202020204" pitchFamily="34" charset="0"/>
              </a:rPr>
              <a:t>(</a:t>
            </a:r>
            <a:r>
              <a:rPr lang="uk-UA" altLang="uk-UA" sz="1200" b="1" dirty="0">
                <a:solidFill>
                  <a:srgbClr val="131C46"/>
                </a:solidFill>
                <a:cs typeface="Arial" panose="020B0604020202020204" pitchFamily="34" charset="0"/>
              </a:rPr>
              <a:t>зароблено): </a:t>
            </a:r>
            <a:r>
              <a:rPr lang="uk-UA" altLang="uk-UA" sz="1200" b="1" dirty="0" smtClean="0">
                <a:solidFill>
                  <a:srgbClr val="131C46"/>
                </a:solidFill>
                <a:cs typeface="Arial" panose="020B0604020202020204" pitchFamily="34" charset="0"/>
              </a:rPr>
              <a:t>  </a:t>
            </a:r>
            <a:r>
              <a:rPr lang="uk-UA" altLang="uk-UA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715 тис</a:t>
            </a:r>
            <a:r>
              <a:rPr lang="uk-UA" altLang="uk-UA" sz="1200" b="1" dirty="0">
                <a:solidFill>
                  <a:srgbClr val="C00000"/>
                </a:solidFill>
                <a:cs typeface="Arial" panose="020B0604020202020204" pitchFamily="34" charset="0"/>
              </a:rPr>
              <a:t>. грн </a:t>
            </a:r>
            <a:endParaRPr lang="uk-UA" altLang="uk-UA" sz="12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r"/>
            <a:r>
              <a:rPr lang="ru-RU" altLang="uk-UA" sz="12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(договори - 3)</a:t>
            </a:r>
            <a:endParaRPr lang="ru-RU" altLang="uk-UA" sz="1200" i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uk-UA" sz="1200" b="1" i="0" u="none" strike="noStrike" baseline="0" dirty="0" smtClean="0">
                <a:solidFill>
                  <a:srgbClr val="131C46"/>
                </a:solidFill>
              </a:rPr>
              <a:t>Статті </a:t>
            </a:r>
            <a:r>
              <a:rPr lang="uk-UA" sz="1200" b="1" i="0" u="none" strike="noStrike" baseline="0" dirty="0">
                <a:solidFill>
                  <a:srgbClr val="131C46"/>
                </a:solidFill>
              </a:rPr>
              <a:t>в </a:t>
            </a:r>
            <a:r>
              <a:rPr lang="en-US" sz="1200" b="1" i="0" u="none" strike="noStrike" baseline="0" dirty="0">
                <a:solidFill>
                  <a:srgbClr val="131C46"/>
                </a:solidFill>
              </a:rPr>
              <a:t>Scopus</a:t>
            </a:r>
            <a:r>
              <a:rPr lang="uk-UA" sz="1200" b="1" i="0" u="none" strike="noStrike" baseline="0" dirty="0">
                <a:solidFill>
                  <a:srgbClr val="131C46"/>
                </a:solidFill>
              </a:rPr>
              <a:t> та </a:t>
            </a:r>
            <a:r>
              <a:rPr lang="en-US" sz="1200" b="1" i="0" u="none" strike="noStrike" baseline="0" dirty="0">
                <a:solidFill>
                  <a:srgbClr val="131C46"/>
                </a:solidFill>
              </a:rPr>
              <a:t>WOS:</a:t>
            </a:r>
            <a:r>
              <a:rPr lang="uk-UA" sz="1200" b="1" i="0" u="none" strike="noStrike" baseline="0" dirty="0">
                <a:solidFill>
                  <a:srgbClr val="131C46"/>
                </a:solidFill>
              </a:rPr>
              <a:t> </a:t>
            </a:r>
            <a:r>
              <a:rPr lang="uk-UA" sz="1200" b="1" i="0" u="none" strike="noStrike" baseline="0" dirty="0" smtClean="0">
                <a:solidFill>
                  <a:srgbClr val="131C46"/>
                </a:solidFill>
              </a:rPr>
              <a:t>  </a:t>
            </a:r>
            <a:r>
              <a:rPr lang="uk-UA" sz="1200" b="1" i="0" u="none" strike="noStrike" baseline="0" dirty="0" smtClean="0">
                <a:solidFill>
                  <a:srgbClr val="C00000"/>
                </a:solidFill>
              </a:rPr>
              <a:t>22</a:t>
            </a:r>
            <a:endParaRPr lang="en-US" sz="1200" b="0" i="0" u="none" strike="noStrike" baseline="0" dirty="0">
              <a:solidFill>
                <a:srgbClr val="C00000"/>
              </a:solidFill>
            </a:endParaRPr>
          </a:p>
        </p:txBody>
      </p:sp>
      <p:sp>
        <p:nvSpPr>
          <p:cNvPr id="81924" name="Прямоугольник 4"/>
          <p:cNvSpPr>
            <a:spLocks noChangeArrowheads="1"/>
          </p:cNvSpPr>
          <p:nvPr/>
        </p:nvSpPr>
        <p:spPr bwMode="auto">
          <a:xfrm>
            <a:off x="220704" y="5169772"/>
            <a:ext cx="57073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9pPr>
          </a:lstStyle>
          <a:p>
            <a:r>
              <a:rPr lang="uk-UA" altLang="ru-RU" sz="12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Основне досягнення</a:t>
            </a:r>
            <a:r>
              <a:rPr lang="uk-UA" altLang="ru-RU" sz="1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uk-UA" sz="1200" dirty="0" smtClean="0"/>
              <a:t>Розроблена оригінальна дослідницька методологія та комплекс сучасного прецизійного аналітичного обладнання (</a:t>
            </a:r>
            <a:r>
              <a:rPr lang="en-US" sz="1200" dirty="0"/>
              <a:t>E</a:t>
            </a:r>
            <a:r>
              <a:rPr lang="en-US" sz="1200" dirty="0" smtClean="0"/>
              <a:t>MP, </a:t>
            </a:r>
            <a:r>
              <a:rPr lang="uk-UA" sz="1200" dirty="0" smtClean="0"/>
              <a:t> </a:t>
            </a:r>
            <a:r>
              <a:rPr lang="en-US" sz="1200" dirty="0" smtClean="0"/>
              <a:t>WDXRF, EDXRF, XRD</a:t>
            </a:r>
            <a:r>
              <a:rPr lang="uk-UA" sz="1200" dirty="0" smtClean="0"/>
              <a:t> тощо)</a:t>
            </a:r>
            <a:r>
              <a:rPr lang="en-US" sz="1200" dirty="0" smtClean="0"/>
              <a:t> </a:t>
            </a:r>
            <a:r>
              <a:rPr lang="uk-UA" sz="1200" dirty="0" smtClean="0"/>
              <a:t>інтегровано в єдину </a:t>
            </a:r>
            <a:r>
              <a:rPr lang="uk-UA" sz="1200" dirty="0"/>
              <a:t>технологію оцінки якості різних видів стратегічної та критичної мінеральної сировини </a:t>
            </a:r>
            <a:r>
              <a:rPr lang="uk-UA" sz="1200" dirty="0" smtClean="0"/>
              <a:t>і </a:t>
            </a:r>
            <a:r>
              <a:rPr lang="uk-UA" sz="1200" dirty="0"/>
              <a:t>продуктів її переробки, придатну для практичної реалізації за допомогою відносно простих та дешевих лабораторних засобів</a:t>
            </a:r>
            <a:r>
              <a:rPr lang="uk-UA" sz="1200" dirty="0" smtClean="0"/>
              <a:t>. Широка апробація розробки. </a:t>
            </a:r>
            <a:endParaRPr lang="ru-RU" sz="1200" dirty="0"/>
          </a:p>
        </p:txBody>
      </p:sp>
      <p:sp>
        <p:nvSpPr>
          <p:cNvPr id="81928" name="Rectangle 4"/>
          <p:cNvSpPr>
            <a:spLocks noChangeArrowheads="1"/>
          </p:cNvSpPr>
          <p:nvPr/>
        </p:nvSpPr>
        <p:spPr bwMode="auto">
          <a:xfrm>
            <a:off x="9400560" y="6019255"/>
            <a:ext cx="2537303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>
              <a:lnSpc>
                <a:spcPts val="1100"/>
              </a:lnSpc>
            </a:pPr>
            <a:r>
              <a:rPr lang="uk-UA" altLang="ru-RU" sz="1200" b="1" dirty="0">
                <a:solidFill>
                  <a:srgbClr val="53247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Публікації за темою висвітлені  </a:t>
            </a:r>
            <a:endParaRPr lang="uk-UA" altLang="ru-RU" sz="1200" b="1" dirty="0" smtClean="0">
              <a:solidFill>
                <a:srgbClr val="532476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1100"/>
              </a:lnSpc>
            </a:pPr>
            <a:r>
              <a:rPr lang="uk-UA" altLang="ru-RU" sz="1200" b="1" dirty="0" smtClean="0">
                <a:solidFill>
                  <a:srgbClr val="53247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uk-UA" altLang="ru-RU" sz="1200" b="1" dirty="0" err="1">
                <a:solidFill>
                  <a:srgbClr val="53247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високорейтингових</a:t>
            </a:r>
            <a:r>
              <a:rPr lang="uk-UA" altLang="ru-RU" sz="1200" b="1" dirty="0">
                <a:solidFill>
                  <a:srgbClr val="53247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uk-UA" altLang="ru-RU" sz="1200" b="1" dirty="0" smtClean="0">
              <a:solidFill>
                <a:srgbClr val="532476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1100"/>
              </a:lnSpc>
            </a:pPr>
            <a:r>
              <a:rPr lang="uk-UA" altLang="ru-RU" sz="1200" b="1" dirty="0" smtClean="0">
                <a:solidFill>
                  <a:srgbClr val="53247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наукових </a:t>
            </a:r>
            <a:r>
              <a:rPr lang="uk-UA" altLang="ru-RU" sz="1200" b="1" dirty="0">
                <a:solidFill>
                  <a:srgbClr val="53247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журналах</a:t>
            </a:r>
          </a:p>
        </p:txBody>
      </p:sp>
      <p:sp>
        <p:nvSpPr>
          <p:cNvPr id="81930" name="TextBox 10"/>
          <p:cNvSpPr txBox="1">
            <a:spLocks noChangeArrowheads="1"/>
          </p:cNvSpPr>
          <p:nvPr/>
        </p:nvSpPr>
        <p:spPr bwMode="auto">
          <a:xfrm>
            <a:off x="-11085" y="6388021"/>
            <a:ext cx="9267901" cy="461665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9pPr>
          </a:lstStyle>
          <a:p>
            <a:r>
              <a:rPr lang="en-US" altLang="ru-RU" sz="1200" i="1" dirty="0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  <a:r>
              <a:rPr lang="uk-UA" altLang="ru-RU" sz="1200" i="1" dirty="0" err="1">
                <a:solidFill>
                  <a:schemeClr val="bg1"/>
                </a:solidFill>
                <a:cs typeface="Arial" panose="020B0604020202020204" pitchFamily="34" charset="0"/>
              </a:rPr>
              <a:t>екція</a:t>
            </a:r>
            <a:r>
              <a:rPr lang="uk-UA" altLang="ru-RU" sz="1200" i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uk-UA" altLang="ru-RU" sz="12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– </a:t>
            </a:r>
            <a:r>
              <a:rPr lang="ru-RU" sz="1200" dirty="0" err="1">
                <a:solidFill>
                  <a:schemeClr val="bg1"/>
                </a:solidFill>
              </a:rPr>
              <a:t>Раціональне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природокористування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endParaRPr lang="ru-RU" altLang="ru-RU" sz="1200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altLang="ru-RU" sz="12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ННІ </a:t>
            </a:r>
            <a:r>
              <a:rPr lang="ru-RU" altLang="ru-RU" sz="1200" i="1" dirty="0">
                <a:solidFill>
                  <a:schemeClr val="bg1"/>
                </a:solidFill>
                <a:cs typeface="Arial" panose="020B0604020202020204" pitchFamily="34" charset="0"/>
              </a:rPr>
              <a:t>«</a:t>
            </a:r>
            <a:r>
              <a:rPr lang="ru-RU" altLang="ru-RU" sz="1200" i="1" dirty="0" err="1">
                <a:solidFill>
                  <a:schemeClr val="bg1"/>
                </a:solidFill>
                <a:cs typeface="Arial" panose="020B0604020202020204" pitchFamily="34" charset="0"/>
              </a:rPr>
              <a:t>Інститут</a:t>
            </a:r>
            <a:r>
              <a:rPr lang="ru-RU" altLang="ru-RU" sz="1200" i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ru-RU" sz="1200" i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геології</a:t>
            </a:r>
            <a:r>
              <a:rPr lang="ru-RU" altLang="ru-RU" sz="12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endParaRPr lang="ru-RU" altLang="ru-RU" sz="1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3"/>
          <a:stretch/>
        </p:blipFill>
        <p:spPr bwMode="auto">
          <a:xfrm>
            <a:off x="6177800" y="2175492"/>
            <a:ext cx="2805327" cy="1467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" b="7607"/>
          <a:stretch/>
        </p:blipFill>
        <p:spPr bwMode="auto">
          <a:xfrm>
            <a:off x="9070866" y="2439216"/>
            <a:ext cx="2866997" cy="1704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" b="1799"/>
          <a:stretch>
            <a:fillRect/>
          </a:stretch>
        </p:blipFill>
        <p:spPr bwMode="auto">
          <a:xfrm>
            <a:off x="9084335" y="4141044"/>
            <a:ext cx="2853529" cy="18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20459" r="3119" b="-1456"/>
          <a:stretch/>
        </p:blipFill>
        <p:spPr bwMode="auto">
          <a:xfrm>
            <a:off x="6120268" y="3722403"/>
            <a:ext cx="2895049" cy="262885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65198" y="2429275"/>
            <a:ext cx="2664000" cy="1068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>
            <a:solidFill>
              <a:srgbClr val="C00000">
                <a:alpha val="91000"/>
              </a:srgbClr>
            </a:solidFill>
          </a:ln>
        </p:spPr>
        <p:txBody>
          <a:bodyPr wrap="square" lIns="108000" tIns="72000" rIns="108000" bIns="72000" anchor="ctr" anchorCtr="0">
            <a:spAutoFit/>
          </a:bodyPr>
          <a:lstStyle/>
          <a:p>
            <a:pPr algn="r"/>
            <a:r>
              <a:rPr lang="uk-UA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Проблема 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uk-UA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uk-UA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очевидна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тенденція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зниження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вітчизняного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видобутку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залізних</a:t>
            </a:r>
            <a:r>
              <a:rPr lang="ru-RU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руд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тлі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зростання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їх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світового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видобутку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підвищення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цін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6" name="Rectangle 2"/>
          <p:cNvSpPr>
            <a:spLocks noChangeArrowheads="1"/>
          </p:cNvSpPr>
          <p:nvPr/>
        </p:nvSpPr>
        <p:spPr bwMode="auto">
          <a:xfrm>
            <a:off x="5007293" y="1295147"/>
            <a:ext cx="7065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Helvetica Light"/>
                <a:cs typeface="Helvetica Light"/>
              </a:defRPr>
            </a:lvl9pPr>
          </a:lstStyle>
          <a:p>
            <a:r>
              <a:rPr lang="uk-UA" altLang="ru-RU" sz="1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Розроблено</a:t>
            </a:r>
            <a:r>
              <a:rPr lang="uk-UA" sz="1200" dirty="0" smtClean="0">
                <a:cs typeface="Arial" panose="020B0604020202020204" pitchFamily="34" charset="0"/>
              </a:rPr>
              <a:t> наукові засади сучасної технології </a:t>
            </a:r>
            <a:r>
              <a:rPr lang="uk-UA" sz="1200" dirty="0">
                <a:cs typeface="Arial" panose="020B0604020202020204" pitchFamily="34" charset="0"/>
              </a:rPr>
              <a:t>комплексного дослідження речовинного складу стратегічної та критичної мінеральної сировини </a:t>
            </a:r>
            <a:r>
              <a:rPr lang="uk-UA" sz="1200" dirty="0" smtClean="0">
                <a:cs typeface="Arial" panose="020B0604020202020204" pitchFamily="34" charset="0"/>
              </a:rPr>
              <a:t>України</a:t>
            </a:r>
            <a:r>
              <a:rPr lang="uk-UA" sz="1200" dirty="0">
                <a:cs typeface="Arial" panose="020B0604020202020204" pitchFamily="34" charset="0"/>
              </a:rPr>
              <a:t>, </a:t>
            </a:r>
            <a:r>
              <a:rPr lang="uk-UA" sz="1200" dirty="0" smtClean="0">
                <a:cs typeface="Arial" panose="020B0604020202020204" pitchFamily="34" charset="0"/>
              </a:rPr>
              <a:t>яка забезпечує коректну </a:t>
            </a:r>
            <a:r>
              <a:rPr lang="uk-UA" sz="1200" dirty="0">
                <a:cs typeface="Arial" panose="020B0604020202020204" pitchFamily="34" charset="0"/>
              </a:rPr>
              <a:t>оцінку її якості,  оперативний супровід та корегування видобутку і переробки для підтримки належного якісного рівня та ліквідності кінцевих товарних </a:t>
            </a:r>
            <a:r>
              <a:rPr lang="uk-UA" sz="1200" dirty="0" smtClean="0">
                <a:cs typeface="Arial" panose="020B0604020202020204" pitchFamily="34" charset="0"/>
              </a:rPr>
              <a:t>продуктів.</a:t>
            </a:r>
            <a:endParaRPr lang="uk-UA" altLang="ru-RU" sz="1200" dirty="0">
              <a:solidFill>
                <a:srgbClr val="131C46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346" t="1488" r="1946" b="2920"/>
          <a:stretch/>
        </p:blipFill>
        <p:spPr>
          <a:xfrm>
            <a:off x="365198" y="3557752"/>
            <a:ext cx="2607431" cy="16849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96" y="3541479"/>
            <a:ext cx="3015795" cy="1710842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3242271" y="2244941"/>
            <a:ext cx="2916350" cy="12534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>
            <a:solidFill>
              <a:srgbClr val="C00000">
                <a:alpha val="91000"/>
              </a:srgbClr>
            </a:solidFill>
          </a:ln>
        </p:spPr>
        <p:txBody>
          <a:bodyPr wrap="square" lIns="108000" tIns="72000" rIns="108000" bIns="72000" anchor="ctr" anchorCtr="0">
            <a:spAutoFit/>
          </a:bodyPr>
          <a:lstStyle/>
          <a:p>
            <a:pPr algn="r"/>
            <a:r>
              <a:rPr lang="uk-UA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Проблема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</a:t>
            </a:r>
            <a:r>
              <a:rPr lang="uk-UA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uk-UA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Відсутність сучасних, однак достатньо простих та дешевих технологій комплексного дослідження речовинного складу руд, які могли б забезпечити коректну оцінку їх якості та інвестиційної привабливості.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6724" y="1953895"/>
            <a:ext cx="17892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Вирішення на прикладі </a:t>
            </a:r>
          </a:p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з</a:t>
            </a:r>
            <a:r>
              <a:rPr lang="uk-UA" sz="1200" b="1" dirty="0" smtClean="0">
                <a:solidFill>
                  <a:srgbClr val="C00000"/>
                </a:solidFill>
              </a:rPr>
              <a:t>алізних руд України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cxnSp>
        <p:nvCxnSpPr>
          <p:cNvPr id="32" name="Прямая со стрелкой 31"/>
          <p:cNvCxnSpPr>
            <a:stCxn id="27" idx="3"/>
            <a:endCxn id="31" idx="1"/>
          </p:cNvCxnSpPr>
          <p:nvPr/>
        </p:nvCxnSpPr>
        <p:spPr>
          <a:xfrm flipV="1">
            <a:off x="3029198" y="2871642"/>
            <a:ext cx="213073" cy="92001"/>
          </a:xfrm>
          <a:prstGeom prst="straightConnector1">
            <a:avLst/>
          </a:prstGeom>
          <a:solidFill>
            <a:schemeClr val="bg1"/>
          </a:solidFill>
          <a:ln w="22225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221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Light</vt:lpstr>
      <vt:lpstr>Times New Roman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ROOM235-1</dc:creator>
  <cp:lastModifiedBy>Шнюков</cp:lastModifiedBy>
  <cp:revision>46</cp:revision>
  <dcterms:created xsi:type="dcterms:W3CDTF">2023-02-21T09:57:02Z</dcterms:created>
  <dcterms:modified xsi:type="dcterms:W3CDTF">2024-01-11T23:20:44Z</dcterms:modified>
</cp:coreProperties>
</file>